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8" r:id="rId3"/>
    <p:sldId id="269" r:id="rId4"/>
    <p:sldId id="271" r:id="rId5"/>
    <p:sldId id="277" r:id="rId6"/>
    <p:sldId id="276" r:id="rId7"/>
    <p:sldId id="278" r:id="rId8"/>
    <p:sldId id="279" r:id="rId9"/>
    <p:sldId id="283" r:id="rId10"/>
    <p:sldId id="282" r:id="rId11"/>
    <p:sldId id="280" r:id="rId12"/>
    <p:sldId id="281" r:id="rId13"/>
    <p:sldId id="284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188" autoAdjust="0"/>
  </p:normalViewPr>
  <p:slideViewPr>
    <p:cSldViewPr>
      <p:cViewPr varScale="1">
        <p:scale>
          <a:sx n="52" d="100"/>
          <a:sy n="5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4283E-0C2D-4080-B97E-13299557CC7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1C902-D5A0-427F-A809-0A197A8F1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1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draft presentation for FIN 352 – Investments I, taught by James Dow at the California State University, Northridge.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1C902-D5A0-427F-A809-0A197A8F1B6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1C902-D5A0-427F-A809-0A197A8F1B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bias: Only</a:t>
            </a:r>
            <a:r>
              <a:rPr lang="en-US" baseline="0" dirty="0" smtClean="0"/>
              <a:t> here about investors who do well.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1C902-D5A0-427F-A809-0A197A8F1B6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DF497A-92F9-4F16-AA0C-826073B9C3D0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0004A4-5935-4CF6-B126-8D7591858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test for market </a:t>
            </a:r>
            <a:r>
              <a:rPr lang="en-US" dirty="0" smtClean="0"/>
              <a:t>efficiency.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 352 – Professor Dow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D) Event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Abnormal returns: Stocks earn greater returns than they “should”: 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– E(R)</a:t>
            </a:r>
          </a:p>
          <a:p>
            <a:endParaRPr lang="en-US" dirty="0" smtClean="0"/>
          </a:p>
          <a:p>
            <a:r>
              <a:rPr lang="en-US" dirty="0" smtClean="0"/>
              <a:t>Theory implies that stocks should earn abnormal returns when news first comes out, but not afterwards (stock prices are quick to adjust to news)</a:t>
            </a:r>
          </a:p>
          <a:p>
            <a:endParaRPr lang="en-US" dirty="0" smtClean="0"/>
          </a:p>
          <a:p>
            <a:r>
              <a:rPr lang="en-US" dirty="0" smtClean="0"/>
              <a:t>Book gives example where they use excess returns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err="1" smtClean="0"/>
              <a:t>-R</a:t>
            </a:r>
            <a:r>
              <a:rPr lang="en-US" baseline="-25000" dirty="0" err="1" smtClean="0"/>
              <a:t>m</a:t>
            </a:r>
            <a:r>
              <a:rPr lang="en-US" dirty="0" smtClean="0"/>
              <a:t>) to measure response to event.  Response is slower than it should be.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E) Bubbles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Increases in asset prices not justified by “fundamentals”</a:t>
            </a:r>
          </a:p>
          <a:p>
            <a:endParaRPr lang="en-US" dirty="0" smtClean="0"/>
          </a:p>
          <a:p>
            <a:r>
              <a:rPr lang="en-US" dirty="0" smtClean="0"/>
              <a:t>At some point, bubbles pop!</a:t>
            </a:r>
          </a:p>
          <a:p>
            <a:endParaRPr lang="en-US" dirty="0" smtClean="0"/>
          </a:p>
          <a:p>
            <a:r>
              <a:rPr lang="en-US" dirty="0" smtClean="0"/>
              <a:t>Shouldn’t have bubbles if markets are efficient.</a:t>
            </a:r>
          </a:p>
          <a:p>
            <a:endParaRPr lang="en-US" dirty="0" smtClean="0"/>
          </a:p>
          <a:p>
            <a:r>
              <a:rPr lang="en-US" dirty="0" smtClean="0"/>
              <a:t>Recent experience with real estate and stock price bubbles.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F) Do stock prices move “too much”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Theory: Stock price is the present value of expected future dividend payments.  </a:t>
            </a:r>
          </a:p>
          <a:p>
            <a:endParaRPr lang="en-US" dirty="0" smtClean="0"/>
          </a:p>
          <a:p>
            <a:r>
              <a:rPr lang="en-US" dirty="0" smtClean="0"/>
              <a:t>Stock prices shouldn’t vary more than dividends or earnings do.</a:t>
            </a:r>
          </a:p>
          <a:p>
            <a:endParaRPr lang="en-US" dirty="0" smtClean="0"/>
          </a:p>
          <a:p>
            <a:r>
              <a:rPr lang="en-US" dirty="0" smtClean="0"/>
              <a:t>But there is more variation</a:t>
            </a:r>
          </a:p>
          <a:p>
            <a:endParaRPr lang="en-US" dirty="0" smtClean="0"/>
          </a:p>
          <a:p>
            <a:r>
              <a:rPr lang="en-US" dirty="0" smtClean="0"/>
              <a:t>Similar idea to bubbles: stock prices move based on psychological reasons rather than fundamental reasons.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G) Do some investors outperform others?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Why do some investors do well?</a:t>
            </a:r>
          </a:p>
          <a:p>
            <a:pPr lvl="1"/>
            <a:r>
              <a:rPr lang="en-US" dirty="0" smtClean="0"/>
              <a:t>Luck</a:t>
            </a:r>
          </a:p>
          <a:p>
            <a:pPr lvl="1"/>
            <a:r>
              <a:rPr lang="en-US" dirty="0" smtClean="0"/>
              <a:t>Higher risk</a:t>
            </a:r>
          </a:p>
          <a:p>
            <a:pPr lvl="1"/>
            <a:r>
              <a:rPr lang="en-US" dirty="0" smtClean="0"/>
              <a:t>Skill</a:t>
            </a:r>
          </a:p>
          <a:p>
            <a:endParaRPr lang="en-US" dirty="0" smtClean="0"/>
          </a:p>
          <a:p>
            <a:r>
              <a:rPr lang="en-US" dirty="0" smtClean="0"/>
              <a:t>Mutual funds 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Markets are broadly efficient, but some important exceptions.</a:t>
            </a:r>
          </a:p>
          <a:p>
            <a:endParaRPr lang="en-US" dirty="0" smtClean="0"/>
          </a:p>
          <a:p>
            <a:r>
              <a:rPr lang="en-US" dirty="0" smtClean="0"/>
              <a:t>Bubbles</a:t>
            </a:r>
          </a:p>
          <a:p>
            <a:endParaRPr lang="en-US" dirty="0" smtClean="0"/>
          </a:p>
          <a:p>
            <a:r>
              <a:rPr lang="en-US" dirty="0" smtClean="0"/>
              <a:t>Some people understand the economy better – but do you?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investing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around index funds: Well-diversified and low cost</a:t>
            </a:r>
          </a:p>
          <a:p>
            <a:endParaRPr lang="en-US" dirty="0" smtClean="0"/>
          </a:p>
          <a:p>
            <a:r>
              <a:rPr lang="en-US" dirty="0" smtClean="0"/>
              <a:t>Do bubbles imply market timing?</a:t>
            </a:r>
          </a:p>
          <a:p>
            <a:endParaRPr lang="en-US" dirty="0" smtClean="0"/>
          </a:p>
          <a:p>
            <a:r>
              <a:rPr lang="en-US" dirty="0" smtClean="0"/>
              <a:t>Do you want to engage in fundamental analysis?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Fama</a:t>
            </a:r>
            <a:r>
              <a:rPr lang="en-US" dirty="0"/>
              <a:t>:  </a:t>
            </a:r>
            <a:r>
              <a:rPr lang="en-US" dirty="0" smtClean="0"/>
              <a:t>Test the efficient </a:t>
            </a:r>
            <a:r>
              <a:rPr lang="en-US" dirty="0"/>
              <a:t>market hypothesis </a:t>
            </a:r>
            <a:r>
              <a:rPr lang="en-US" dirty="0" smtClean="0"/>
              <a:t>using different information sets.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Three categories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Weak</a:t>
            </a:r>
          </a:p>
          <a:p>
            <a:pPr lvl="1"/>
            <a:r>
              <a:rPr lang="en-US" dirty="0" smtClean="0"/>
              <a:t>Semi-Strong</a:t>
            </a:r>
          </a:p>
          <a:p>
            <a:pPr lvl="1"/>
            <a:r>
              <a:rPr lang="en-US" dirty="0" smtClean="0"/>
              <a:t>Strong</a:t>
            </a:r>
          </a:p>
          <a:p>
            <a:pPr lvl="1"/>
            <a:endParaRPr lang="en-US" dirty="0" smtClean="0"/>
          </a:p>
          <a:p>
            <a:r>
              <a:rPr lang="en-US" dirty="0"/>
              <a:t>Some tests directly use this categorization, others do not.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form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past-price information is fully reflected in stock prices.</a:t>
            </a:r>
          </a:p>
          <a:p>
            <a:endParaRPr lang="en-US" dirty="0" smtClean="0"/>
          </a:p>
          <a:p>
            <a:r>
              <a:rPr lang="en-US" dirty="0" smtClean="0"/>
              <a:t>Can’t use past prices to forecast future prices.</a:t>
            </a:r>
          </a:p>
          <a:p>
            <a:endParaRPr lang="en-US" dirty="0" smtClean="0"/>
          </a:p>
          <a:p>
            <a:r>
              <a:rPr lang="en-US" dirty="0" smtClean="0"/>
              <a:t>If true, technical analysis is not useful.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Semi-Strong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public information is fully reflected in stock prices.</a:t>
            </a:r>
          </a:p>
          <a:p>
            <a:endParaRPr lang="en-US" dirty="0" smtClean="0"/>
          </a:p>
          <a:p>
            <a:r>
              <a:rPr lang="en-US" dirty="0" smtClean="0"/>
              <a:t>If true, fundamental analysis is not useful.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Form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information is reflected in stock prices.</a:t>
            </a:r>
          </a:p>
          <a:p>
            <a:endParaRPr lang="en-US" dirty="0" smtClean="0"/>
          </a:p>
          <a:p>
            <a:r>
              <a:rPr lang="en-US" dirty="0" smtClean="0"/>
              <a:t>Implies that trading on insider information shouldn’t be profitable.</a:t>
            </a:r>
          </a:p>
          <a:p>
            <a:endParaRPr lang="en-US" dirty="0" smtClean="0"/>
          </a:p>
          <a:p>
            <a:r>
              <a:rPr lang="en-US" dirty="0" smtClean="0"/>
              <a:t>Not true</a:t>
            </a:r>
          </a:p>
          <a:p>
            <a:r>
              <a:rPr lang="en-US" dirty="0" smtClean="0"/>
              <a:t>But not legal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A)  Patterns in stock prices.</a:t>
            </a:r>
          </a:p>
          <a:p>
            <a:r>
              <a:rPr lang="en-US" dirty="0" smtClean="0"/>
              <a:t>B)  Back-testing trading rules.</a:t>
            </a:r>
          </a:p>
          <a:p>
            <a:r>
              <a:rPr lang="en-US" dirty="0" smtClean="0"/>
              <a:t>C)  Do categories </a:t>
            </a:r>
            <a:r>
              <a:rPr lang="en-US" dirty="0"/>
              <a:t>of </a:t>
            </a:r>
            <a:r>
              <a:rPr lang="en-US" dirty="0" smtClean="0"/>
              <a:t>stocks earn abnormal 	 returns?</a:t>
            </a:r>
            <a:endParaRPr lang="en-US" dirty="0"/>
          </a:p>
          <a:p>
            <a:r>
              <a:rPr lang="en-US" dirty="0" smtClean="0"/>
              <a:t>D)  Event studies.</a:t>
            </a:r>
            <a:endParaRPr lang="en-US" dirty="0"/>
          </a:p>
          <a:p>
            <a:r>
              <a:rPr lang="en-US" dirty="0" smtClean="0"/>
              <a:t>E)  Do stock prices move “too much?”</a:t>
            </a:r>
          </a:p>
          <a:p>
            <a:r>
              <a:rPr lang="en-US" dirty="0" smtClean="0"/>
              <a:t>F)  Bubbles.</a:t>
            </a:r>
          </a:p>
          <a:p>
            <a:r>
              <a:rPr lang="en-US" dirty="0" smtClean="0"/>
              <a:t>G)  Do some investors outperform the 	 	 market?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A) Patterns in Stock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Serial Correlation &gt; 0, Momentum</a:t>
            </a:r>
          </a:p>
          <a:p>
            <a:r>
              <a:rPr lang="en-US" dirty="0" smtClean="0"/>
              <a:t>Serial Correlation &lt; 0, Mean Reversion</a:t>
            </a:r>
          </a:p>
          <a:p>
            <a:r>
              <a:rPr lang="en-US" dirty="0" smtClean="0"/>
              <a:t>Serial Correlation = 0, Random Walk</a:t>
            </a:r>
          </a:p>
          <a:p>
            <a:endParaRPr lang="en-US" dirty="0" smtClean="0"/>
          </a:p>
          <a:p>
            <a:r>
              <a:rPr lang="en-US" dirty="0" smtClean="0"/>
              <a:t>Weak Form EMH predicts random walk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B) </a:t>
            </a:r>
            <a:r>
              <a:rPr lang="en-US" dirty="0" err="1" smtClean="0"/>
              <a:t>Backtesting</a:t>
            </a:r>
            <a:r>
              <a:rPr lang="en-US" dirty="0" smtClean="0"/>
              <a:t> Trading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if trading rules are profitable when applied to historical stock price data.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 Mining</a:t>
            </a:r>
          </a:p>
          <a:p>
            <a:r>
              <a:rPr lang="en-US" dirty="0" smtClean="0"/>
              <a:t>In-Sample vs. Out-of-Sample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C) Do some types of stocks earn abnormal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Value stocks</a:t>
            </a:r>
          </a:p>
          <a:p>
            <a:endParaRPr lang="en-US" dirty="0" smtClean="0"/>
          </a:p>
          <a:p>
            <a:r>
              <a:rPr lang="en-US" dirty="0" smtClean="0"/>
              <a:t>Small stocks</a:t>
            </a:r>
          </a:p>
          <a:p>
            <a:endParaRPr lang="en-US" dirty="0" smtClean="0"/>
          </a:p>
          <a:p>
            <a:r>
              <a:rPr lang="en-US" dirty="0" smtClean="0"/>
              <a:t>Or is it microcap/neglected stocks</a:t>
            </a:r>
            <a:r>
              <a:rPr lang="en-US" dirty="0"/>
              <a:t>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 it is risk premium?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896</TotalTime>
  <Words>510</Words>
  <Application>Microsoft Office PowerPoint</Application>
  <PresentationFormat>On-screen Show (4:3)</PresentationFormat>
  <Paragraphs>105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How to test for market efficiency.</vt:lpstr>
      <vt:lpstr>How to test?</vt:lpstr>
      <vt:lpstr>Weak form efficiency</vt:lpstr>
      <vt:lpstr>Semi-Strong Efficiency</vt:lpstr>
      <vt:lpstr>Strong Form Efficiency</vt:lpstr>
      <vt:lpstr>Examples of tests</vt:lpstr>
      <vt:lpstr>A) Patterns in Stock Prices</vt:lpstr>
      <vt:lpstr>B) Backtesting Trading Rules</vt:lpstr>
      <vt:lpstr>C) Do some types of stocks earn abnormal returns</vt:lpstr>
      <vt:lpstr>D) Event Studies</vt:lpstr>
      <vt:lpstr>E) Bubbles</vt:lpstr>
      <vt:lpstr>F) Do stock prices move “too much”</vt:lpstr>
      <vt:lpstr>G) Do some investors outperform others?</vt:lpstr>
      <vt:lpstr>What do we know</vt:lpstr>
      <vt:lpstr>Implications for investing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Dow, James P</cp:lastModifiedBy>
  <cp:revision>91</cp:revision>
  <dcterms:created xsi:type="dcterms:W3CDTF">2009-08-26T20:29:31Z</dcterms:created>
  <dcterms:modified xsi:type="dcterms:W3CDTF">2013-03-19T18:35:00Z</dcterms:modified>
</cp:coreProperties>
</file>